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381" r:id="rId3"/>
    <p:sldId id="382" r:id="rId4"/>
    <p:sldId id="267" r:id="rId5"/>
    <p:sldId id="315" r:id="rId6"/>
    <p:sldId id="384" r:id="rId7"/>
    <p:sldId id="386" r:id="rId8"/>
    <p:sldId id="390" r:id="rId9"/>
    <p:sldId id="387" r:id="rId10"/>
    <p:sldId id="392" r:id="rId11"/>
    <p:sldId id="388" r:id="rId12"/>
    <p:sldId id="385" r:id="rId13"/>
    <p:sldId id="35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 Seda Bayrak" initials="MO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4D"/>
    <a:srgbClr val="F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FA0704-08E1-448B-A7C1-CCB4D30C5BB1}">
  <a:tblStyle styleId="{64FA0704-08E1-448B-A7C1-CCB4D30C5B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86442"/>
  </p:normalViewPr>
  <p:slideViewPr>
    <p:cSldViewPr snapToGrid="0" snapToObjects="1">
      <p:cViewPr>
        <p:scale>
          <a:sx n="110" d="100"/>
          <a:sy n="110" d="100"/>
        </p:scale>
        <p:origin x="1600" y="424"/>
      </p:cViewPr>
      <p:guideLst/>
    </p:cSldViewPr>
  </p:slideViewPr>
  <p:outlineViewPr>
    <p:cViewPr>
      <p:scale>
        <a:sx n="33" d="100"/>
        <a:sy n="33" d="100"/>
      </p:scale>
      <p:origin x="0" y="-71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7b871a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7b871a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r-HR" sz="1100" noProof="1" smtClean="0">
                <a:latin typeface="Times New Roman" charset="0"/>
                <a:ea typeface="Times New Roman" charset="0"/>
                <a:cs typeface="Times New Roman" charset="0"/>
              </a:rPr>
              <a:t>En yaygın fenotip, hastaların %50’sinde tespit edilen Yaygın Değişken İmmün Yetmezlik tanısı olmuştur (Şekil 1). </a:t>
            </a:r>
          </a:p>
          <a:p>
            <a:pPr algn="just"/>
            <a:endParaRPr lang="hr-HR" sz="1100" noProof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sz="1100" noProof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9200" y="1424875"/>
            <a:ext cx="5925600" cy="207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609200" y="3573775"/>
            <a:ext cx="59427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31;p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dk2"/>
                </a:solidFill>
              </a:defRPr>
            </a:lvl1pPr>
            <a:lvl2pPr lvl="1" algn="ctr" rtl="0">
              <a:buNone/>
              <a:defRPr>
                <a:solidFill>
                  <a:schemeClr val="dk2"/>
                </a:solidFill>
              </a:defRPr>
            </a:lvl2pPr>
            <a:lvl3pPr lvl="2" algn="ctr" rtl="0">
              <a:buNone/>
              <a:defRPr>
                <a:solidFill>
                  <a:schemeClr val="dk2"/>
                </a:solidFill>
              </a:defRPr>
            </a:lvl3pPr>
            <a:lvl4pPr lvl="3" algn="ctr" rtl="0">
              <a:buNone/>
              <a:defRPr>
                <a:solidFill>
                  <a:schemeClr val="dk2"/>
                </a:solidFill>
              </a:defRPr>
            </a:lvl4pPr>
            <a:lvl5pPr lvl="4" algn="ctr" rtl="0">
              <a:buNone/>
              <a:defRPr>
                <a:solidFill>
                  <a:schemeClr val="dk2"/>
                </a:solidFill>
              </a:defRPr>
            </a:lvl5pPr>
            <a:lvl6pPr lvl="5" algn="ctr" rtl="0">
              <a:buNone/>
              <a:defRPr>
                <a:solidFill>
                  <a:schemeClr val="dk2"/>
                </a:solidFill>
              </a:defRPr>
            </a:lvl6pPr>
            <a:lvl7pPr lvl="6" algn="ctr" rtl="0">
              <a:buNone/>
              <a:defRPr>
                <a:solidFill>
                  <a:schemeClr val="dk2"/>
                </a:solidFill>
              </a:defRPr>
            </a:lvl7pPr>
            <a:lvl8pPr lvl="7" algn="ctr" rtl="0">
              <a:buNone/>
              <a:defRPr>
                <a:solidFill>
                  <a:schemeClr val="dk2"/>
                </a:solidFill>
              </a:defRPr>
            </a:lvl8pPr>
            <a:lvl9pPr lvl="8" algn="ctr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Google Shape;51;p6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2" name="Google Shape;52;p6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6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4" name="Google Shape;54;p6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dk2"/>
                </a:solidFill>
              </a:defRPr>
            </a:lvl1pPr>
            <a:lvl2pPr lvl="1" algn="ctr" rtl="0">
              <a:buNone/>
              <a:defRPr>
                <a:solidFill>
                  <a:schemeClr val="dk2"/>
                </a:solidFill>
              </a:defRPr>
            </a:lvl2pPr>
            <a:lvl3pPr lvl="2" algn="ctr" rtl="0">
              <a:buNone/>
              <a:defRPr>
                <a:solidFill>
                  <a:schemeClr val="dk2"/>
                </a:solidFill>
              </a:defRPr>
            </a:lvl3pPr>
            <a:lvl4pPr lvl="3" algn="ctr" rtl="0">
              <a:buNone/>
              <a:defRPr>
                <a:solidFill>
                  <a:schemeClr val="dk2"/>
                </a:solidFill>
              </a:defRPr>
            </a:lvl4pPr>
            <a:lvl5pPr lvl="4" algn="ctr" rtl="0">
              <a:buNone/>
              <a:defRPr>
                <a:solidFill>
                  <a:schemeClr val="dk2"/>
                </a:solidFill>
              </a:defRPr>
            </a:lvl5pPr>
            <a:lvl6pPr lvl="5" algn="ctr" rtl="0">
              <a:buNone/>
              <a:defRPr>
                <a:solidFill>
                  <a:schemeClr val="dk2"/>
                </a:solidFill>
              </a:defRPr>
            </a:lvl6pPr>
            <a:lvl7pPr lvl="6" algn="ctr" rtl="0">
              <a:buNone/>
              <a:defRPr>
                <a:solidFill>
                  <a:schemeClr val="dk2"/>
                </a:solidFill>
              </a:defRPr>
            </a:lvl7pPr>
            <a:lvl8pPr lvl="7" algn="ctr" rtl="0">
              <a:buNone/>
              <a:defRPr>
                <a:solidFill>
                  <a:schemeClr val="dk2"/>
                </a:solidFill>
              </a:defRPr>
            </a:lvl8pPr>
            <a:lvl9pPr lvl="8" algn="ctr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6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2" name="Google Shape;262;p2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3" name="Google Shape;263;p2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p2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5" name="Google Shape;265;p2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6" name="Google Shape;266;p24"/>
          <p:cNvSpPr txBox="1">
            <a:spLocks noGrp="1"/>
          </p:cNvSpPr>
          <p:nvPr>
            <p:ph type="sldNum" idx="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7" name="Google Shape;267;p2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1" name="Google Shape;271;p25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72" name="Google Shape;272;p25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Google Shape;273;p25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4" name="Google Shape;274;p25"/>
          <p:cNvCxnSpPr/>
          <p:nvPr/>
        </p:nvCxnSpPr>
        <p:spPr>
          <a:xfrm rot="10800000" flipH="1">
            <a:off x="347659" y="4749851"/>
            <a:ext cx="8448600" cy="33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>
            <a:spLocks noGrp="1"/>
          </p:cNvSpPr>
          <p:nvPr>
            <p:ph type="ctrTitle"/>
          </p:nvPr>
        </p:nvSpPr>
        <p:spPr>
          <a:xfrm>
            <a:off x="428625" y="1412788"/>
            <a:ext cx="8343899" cy="1399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noProof="1" smtClean="0">
                <a:latin typeface="Times New Roman" charset="0"/>
                <a:ea typeface="Times New Roman" charset="0"/>
                <a:cs typeface="Times New Roman" charset="0"/>
              </a:rPr>
              <a:t>Doğuştan Bağışıklık Kusurlarında Klinik Yansımalar: Tek Merkez Sonuçları</a:t>
            </a:r>
            <a:endParaRPr lang="en-US" sz="32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" name="Google Shape;286;p29"/>
          <p:cNvSpPr txBox="1">
            <a:spLocks noGrp="1"/>
          </p:cNvSpPr>
          <p:nvPr>
            <p:ph type="subTitle" idx="1"/>
          </p:nvPr>
        </p:nvSpPr>
        <p:spPr>
          <a:xfrm>
            <a:off x="1498950" y="3336365"/>
            <a:ext cx="6163200" cy="970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u="sng" noProof="1" smtClean="0">
                <a:latin typeface="Times New Roman" charset="0"/>
                <a:ea typeface="Times New Roman" charset="0"/>
                <a:cs typeface="Times New Roman" charset="0"/>
              </a:rPr>
              <a:t>Makbule Seda Bayrak Durmaz</a:t>
            </a:r>
            <a:r>
              <a:rPr lang="en-US" sz="1400" u="sng" baseline="30000" noProof="1" smtClean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sz="1400" noProof="1" smtClean="0">
                <a:latin typeface="Times New Roman" charset="0"/>
                <a:ea typeface="Times New Roman" charset="0"/>
                <a:cs typeface="Times New Roman" charset="0"/>
              </a:rPr>
              <a:t>, Nurgül Sevimli</a:t>
            </a:r>
            <a:r>
              <a:rPr lang="en-US" sz="1400" baseline="30000" noProof="1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400" noProof="1" smtClean="0">
                <a:latin typeface="Times New Roman" charset="0"/>
                <a:ea typeface="Times New Roman" charset="0"/>
                <a:cs typeface="Times New Roman" charset="0"/>
              </a:rPr>
              <a:t>, Suna Türk Şahin</a:t>
            </a:r>
            <a:r>
              <a:rPr lang="en-US" sz="1400" baseline="30000" noProof="1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400" noProof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400" baseline="30000" noProof="1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400" noProof="1" smtClean="0">
                <a:latin typeface="Times New Roman" charset="0"/>
                <a:ea typeface="Times New Roman" charset="0"/>
                <a:cs typeface="Times New Roman" charset="0"/>
              </a:rPr>
              <a:t>Gazi Yaşargil Eğitim ve Araştırma Hastanesi, Alerji ve İmmunoloji Bilim Dalı</a:t>
            </a:r>
          </a:p>
          <a:p>
            <a:r>
              <a:rPr lang="en-US" sz="1400" baseline="30000" noProof="1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400" noProof="1" smtClean="0">
                <a:latin typeface="Times New Roman" charset="0"/>
                <a:ea typeface="Times New Roman" charset="0"/>
                <a:cs typeface="Times New Roman" charset="0"/>
              </a:rPr>
              <a:t>Ankara Bilkent Şehir Hastanesi, Alerji ve İmmunoloji Bilim Dalı</a:t>
            </a:r>
            <a:endParaRPr lang="en-US" sz="14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87" name="Google Shape;287;p29"/>
          <p:cNvCxnSpPr/>
          <p:nvPr/>
        </p:nvCxnSpPr>
        <p:spPr>
          <a:xfrm rot="10800000" flipH="1">
            <a:off x="1600600" y="2983800"/>
            <a:ext cx="5942700" cy="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8" name="Google Shape;288;p29"/>
          <p:cNvCxnSpPr/>
          <p:nvPr/>
        </p:nvCxnSpPr>
        <p:spPr>
          <a:xfrm rot="10800000" flipH="1">
            <a:off x="1609200" y="1313907"/>
            <a:ext cx="5942700" cy="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9" name="Google Shape;289;p29"/>
          <p:cNvSpPr/>
          <p:nvPr/>
        </p:nvSpPr>
        <p:spPr>
          <a:xfrm>
            <a:off x="579738" y="2112413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8333800" y="1412788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2067;p74"/>
          <p:cNvGrpSpPr/>
          <p:nvPr/>
        </p:nvGrpSpPr>
        <p:grpSpPr>
          <a:xfrm>
            <a:off x="4414780" y="4296791"/>
            <a:ext cx="348640" cy="330784"/>
            <a:chOff x="3598221" y="1509362"/>
            <a:chExt cx="348640" cy="330784"/>
          </a:xfrm>
        </p:grpSpPr>
        <p:sp>
          <p:nvSpPr>
            <p:cNvPr id="14" name="Google Shape;12068;p74"/>
            <p:cNvSpPr/>
            <p:nvPr/>
          </p:nvSpPr>
          <p:spPr>
            <a:xfrm>
              <a:off x="3739181" y="160353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5"/>
                    <a:pt x="1274" y="512"/>
                    <a:pt x="1191" y="512"/>
                  </a:cubicBezTo>
                  <a:cubicBezTo>
                    <a:pt x="1096" y="512"/>
                    <a:pt x="1024" y="595"/>
                    <a:pt x="1024" y="679"/>
                  </a:cubicBezTo>
                  <a:lnTo>
                    <a:pt x="1024" y="845"/>
                  </a:lnTo>
                  <a:cubicBezTo>
                    <a:pt x="1024" y="1036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7" y="322"/>
                  </a:cubicBezTo>
                  <a:cubicBezTo>
                    <a:pt x="762" y="322"/>
                    <a:pt x="834" y="250"/>
                    <a:pt x="834" y="155"/>
                  </a:cubicBezTo>
                  <a:cubicBezTo>
                    <a:pt x="834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69;p74"/>
            <p:cNvSpPr/>
            <p:nvPr/>
          </p:nvSpPr>
          <p:spPr>
            <a:xfrm>
              <a:off x="3619533" y="1709906"/>
              <a:ext cx="16416" cy="15584"/>
            </a:xfrm>
            <a:custGeom>
              <a:avLst/>
              <a:gdLst/>
              <a:ahLst/>
              <a:cxnLst/>
              <a:rect l="l" t="t" r="r" b="b"/>
              <a:pathLst>
                <a:path w="513" h="487" extrusionOk="0">
                  <a:moveTo>
                    <a:pt x="340" y="1"/>
                  </a:moveTo>
                  <a:cubicBezTo>
                    <a:pt x="298" y="1"/>
                    <a:pt x="257" y="16"/>
                    <a:pt x="227" y="46"/>
                  </a:cubicBezTo>
                  <a:lnTo>
                    <a:pt x="60" y="212"/>
                  </a:lnTo>
                  <a:cubicBezTo>
                    <a:pt x="1" y="272"/>
                    <a:pt x="1" y="379"/>
                    <a:pt x="60" y="438"/>
                  </a:cubicBezTo>
                  <a:cubicBezTo>
                    <a:pt x="96" y="462"/>
                    <a:pt x="132" y="486"/>
                    <a:pt x="179" y="486"/>
                  </a:cubicBezTo>
                  <a:cubicBezTo>
                    <a:pt x="227" y="486"/>
                    <a:pt x="251" y="462"/>
                    <a:pt x="298" y="438"/>
                  </a:cubicBezTo>
                  <a:lnTo>
                    <a:pt x="465" y="272"/>
                  </a:lnTo>
                  <a:cubicBezTo>
                    <a:pt x="513" y="212"/>
                    <a:pt x="513" y="105"/>
                    <a:pt x="453" y="46"/>
                  </a:cubicBezTo>
                  <a:cubicBezTo>
                    <a:pt x="423" y="16"/>
                    <a:pt x="382" y="1"/>
                    <a:pt x="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70;p74"/>
            <p:cNvSpPr/>
            <p:nvPr/>
          </p:nvSpPr>
          <p:spPr>
            <a:xfrm>
              <a:off x="3598221" y="1509362"/>
              <a:ext cx="348640" cy="330784"/>
            </a:xfrm>
            <a:custGeom>
              <a:avLst/>
              <a:gdLst/>
              <a:ahLst/>
              <a:cxnLst/>
              <a:rect l="l" t="t" r="r" b="b"/>
              <a:pathLst>
                <a:path w="10895" h="10337" extrusionOk="0">
                  <a:moveTo>
                    <a:pt x="5489" y="586"/>
                  </a:moveTo>
                  <a:lnTo>
                    <a:pt x="5489" y="586"/>
                  </a:lnTo>
                  <a:cubicBezTo>
                    <a:pt x="5429" y="955"/>
                    <a:pt x="5441" y="1288"/>
                    <a:pt x="5477" y="1538"/>
                  </a:cubicBezTo>
                  <a:cubicBezTo>
                    <a:pt x="5382" y="1550"/>
                    <a:pt x="5239" y="1610"/>
                    <a:pt x="5013" y="1729"/>
                  </a:cubicBezTo>
                  <a:lnTo>
                    <a:pt x="4465" y="883"/>
                  </a:lnTo>
                  <a:cubicBezTo>
                    <a:pt x="4655" y="800"/>
                    <a:pt x="5013" y="657"/>
                    <a:pt x="5489" y="586"/>
                  </a:cubicBezTo>
                  <a:close/>
                  <a:moveTo>
                    <a:pt x="6560" y="538"/>
                  </a:moveTo>
                  <a:lnTo>
                    <a:pt x="6560" y="538"/>
                  </a:lnTo>
                  <a:cubicBezTo>
                    <a:pt x="7108" y="598"/>
                    <a:pt x="7680" y="776"/>
                    <a:pt x="8215" y="1062"/>
                  </a:cubicBezTo>
                  <a:cubicBezTo>
                    <a:pt x="8382" y="1157"/>
                    <a:pt x="8537" y="1241"/>
                    <a:pt x="8704" y="1348"/>
                  </a:cubicBezTo>
                  <a:cubicBezTo>
                    <a:pt x="8715" y="1407"/>
                    <a:pt x="8858" y="1967"/>
                    <a:pt x="8882" y="2729"/>
                  </a:cubicBezTo>
                  <a:cubicBezTo>
                    <a:pt x="8620" y="2479"/>
                    <a:pt x="8358" y="2264"/>
                    <a:pt x="8144" y="2122"/>
                  </a:cubicBezTo>
                  <a:cubicBezTo>
                    <a:pt x="7549" y="1705"/>
                    <a:pt x="7084" y="1550"/>
                    <a:pt x="6906" y="1502"/>
                  </a:cubicBezTo>
                  <a:cubicBezTo>
                    <a:pt x="6834" y="1074"/>
                    <a:pt x="6715" y="764"/>
                    <a:pt x="6560" y="538"/>
                  </a:cubicBezTo>
                  <a:close/>
                  <a:moveTo>
                    <a:pt x="9073" y="1610"/>
                  </a:moveTo>
                  <a:cubicBezTo>
                    <a:pt x="9466" y="1907"/>
                    <a:pt x="9835" y="2253"/>
                    <a:pt x="10192" y="2669"/>
                  </a:cubicBezTo>
                  <a:cubicBezTo>
                    <a:pt x="10180" y="3146"/>
                    <a:pt x="10120" y="3610"/>
                    <a:pt x="10025" y="4038"/>
                  </a:cubicBezTo>
                  <a:cubicBezTo>
                    <a:pt x="9751" y="3646"/>
                    <a:pt x="9466" y="3324"/>
                    <a:pt x="9192" y="3038"/>
                  </a:cubicBezTo>
                  <a:cubicBezTo>
                    <a:pt x="9216" y="2443"/>
                    <a:pt x="9132" y="1943"/>
                    <a:pt x="9073" y="1610"/>
                  </a:cubicBezTo>
                  <a:close/>
                  <a:moveTo>
                    <a:pt x="2465" y="4205"/>
                  </a:moveTo>
                  <a:cubicBezTo>
                    <a:pt x="2608" y="4396"/>
                    <a:pt x="3024" y="4812"/>
                    <a:pt x="4179" y="4943"/>
                  </a:cubicBezTo>
                  <a:cubicBezTo>
                    <a:pt x="5644" y="5122"/>
                    <a:pt x="5846" y="6003"/>
                    <a:pt x="5858" y="6420"/>
                  </a:cubicBezTo>
                  <a:cubicBezTo>
                    <a:pt x="5679" y="6479"/>
                    <a:pt x="5489" y="6551"/>
                    <a:pt x="5286" y="6646"/>
                  </a:cubicBezTo>
                  <a:cubicBezTo>
                    <a:pt x="5251" y="6527"/>
                    <a:pt x="5191" y="6313"/>
                    <a:pt x="5060" y="6110"/>
                  </a:cubicBezTo>
                  <a:cubicBezTo>
                    <a:pt x="4667" y="5539"/>
                    <a:pt x="4012" y="5301"/>
                    <a:pt x="3524" y="5193"/>
                  </a:cubicBezTo>
                  <a:cubicBezTo>
                    <a:pt x="3405" y="5170"/>
                    <a:pt x="3286" y="5134"/>
                    <a:pt x="3167" y="5098"/>
                  </a:cubicBezTo>
                  <a:cubicBezTo>
                    <a:pt x="3148" y="5090"/>
                    <a:pt x="3128" y="5086"/>
                    <a:pt x="3109" y="5086"/>
                  </a:cubicBezTo>
                  <a:cubicBezTo>
                    <a:pt x="3044" y="5086"/>
                    <a:pt x="2983" y="5129"/>
                    <a:pt x="2965" y="5193"/>
                  </a:cubicBezTo>
                  <a:cubicBezTo>
                    <a:pt x="2929" y="5289"/>
                    <a:pt x="2977" y="5372"/>
                    <a:pt x="3060" y="5408"/>
                  </a:cubicBezTo>
                  <a:cubicBezTo>
                    <a:pt x="3179" y="5455"/>
                    <a:pt x="3322" y="5479"/>
                    <a:pt x="3453" y="5515"/>
                  </a:cubicBezTo>
                  <a:cubicBezTo>
                    <a:pt x="4774" y="5789"/>
                    <a:pt x="4953" y="6586"/>
                    <a:pt x="4989" y="6765"/>
                  </a:cubicBezTo>
                  <a:cubicBezTo>
                    <a:pt x="4774" y="6836"/>
                    <a:pt x="4572" y="6920"/>
                    <a:pt x="4358" y="7015"/>
                  </a:cubicBezTo>
                  <a:cubicBezTo>
                    <a:pt x="4274" y="6682"/>
                    <a:pt x="3917" y="6051"/>
                    <a:pt x="2560" y="5658"/>
                  </a:cubicBezTo>
                  <a:cubicBezTo>
                    <a:pt x="1869" y="5467"/>
                    <a:pt x="1715" y="5003"/>
                    <a:pt x="1679" y="4896"/>
                  </a:cubicBezTo>
                  <a:lnTo>
                    <a:pt x="2036" y="4586"/>
                  </a:lnTo>
                  <a:cubicBezTo>
                    <a:pt x="2096" y="4705"/>
                    <a:pt x="2203" y="4884"/>
                    <a:pt x="2405" y="5051"/>
                  </a:cubicBezTo>
                  <a:cubicBezTo>
                    <a:pt x="2441" y="5074"/>
                    <a:pt x="2465" y="5074"/>
                    <a:pt x="2512" y="5074"/>
                  </a:cubicBezTo>
                  <a:cubicBezTo>
                    <a:pt x="2560" y="5074"/>
                    <a:pt x="2608" y="5062"/>
                    <a:pt x="2631" y="5015"/>
                  </a:cubicBezTo>
                  <a:cubicBezTo>
                    <a:pt x="2691" y="4943"/>
                    <a:pt x="2679" y="4860"/>
                    <a:pt x="2619" y="4800"/>
                  </a:cubicBezTo>
                  <a:cubicBezTo>
                    <a:pt x="2369" y="4586"/>
                    <a:pt x="2310" y="4384"/>
                    <a:pt x="2286" y="4360"/>
                  </a:cubicBezTo>
                  <a:cubicBezTo>
                    <a:pt x="2346" y="4300"/>
                    <a:pt x="2405" y="4265"/>
                    <a:pt x="2465" y="4205"/>
                  </a:cubicBezTo>
                  <a:close/>
                  <a:moveTo>
                    <a:pt x="5882" y="312"/>
                  </a:moveTo>
                  <a:cubicBezTo>
                    <a:pt x="5965" y="359"/>
                    <a:pt x="6072" y="431"/>
                    <a:pt x="6191" y="550"/>
                  </a:cubicBezTo>
                  <a:cubicBezTo>
                    <a:pt x="6489" y="883"/>
                    <a:pt x="6632" y="1443"/>
                    <a:pt x="6632" y="2145"/>
                  </a:cubicBezTo>
                  <a:cubicBezTo>
                    <a:pt x="6632" y="2241"/>
                    <a:pt x="6715" y="2312"/>
                    <a:pt x="6799" y="2312"/>
                  </a:cubicBezTo>
                  <a:cubicBezTo>
                    <a:pt x="6894" y="2312"/>
                    <a:pt x="6965" y="2241"/>
                    <a:pt x="6965" y="2145"/>
                  </a:cubicBezTo>
                  <a:cubicBezTo>
                    <a:pt x="6965" y="2026"/>
                    <a:pt x="6965" y="1919"/>
                    <a:pt x="6953" y="1824"/>
                  </a:cubicBezTo>
                  <a:lnTo>
                    <a:pt x="6953" y="1824"/>
                  </a:lnTo>
                  <a:cubicBezTo>
                    <a:pt x="7156" y="1895"/>
                    <a:pt x="7525" y="2038"/>
                    <a:pt x="7989" y="2372"/>
                  </a:cubicBezTo>
                  <a:cubicBezTo>
                    <a:pt x="8323" y="2598"/>
                    <a:pt x="8620" y="2860"/>
                    <a:pt x="8894" y="3146"/>
                  </a:cubicBezTo>
                  <a:cubicBezTo>
                    <a:pt x="8882" y="3396"/>
                    <a:pt x="8870" y="3681"/>
                    <a:pt x="8811" y="3967"/>
                  </a:cubicBezTo>
                  <a:cubicBezTo>
                    <a:pt x="8799" y="4050"/>
                    <a:pt x="8858" y="4122"/>
                    <a:pt x="8942" y="4146"/>
                  </a:cubicBezTo>
                  <a:lnTo>
                    <a:pt x="8977" y="4146"/>
                  </a:lnTo>
                  <a:cubicBezTo>
                    <a:pt x="9049" y="4146"/>
                    <a:pt x="9120" y="4086"/>
                    <a:pt x="9132" y="4003"/>
                  </a:cubicBezTo>
                  <a:cubicBezTo>
                    <a:pt x="9168" y="3824"/>
                    <a:pt x="9192" y="3634"/>
                    <a:pt x="9216" y="3455"/>
                  </a:cubicBezTo>
                  <a:cubicBezTo>
                    <a:pt x="9489" y="3777"/>
                    <a:pt x="9727" y="4098"/>
                    <a:pt x="9954" y="4408"/>
                  </a:cubicBezTo>
                  <a:cubicBezTo>
                    <a:pt x="9847" y="4693"/>
                    <a:pt x="9763" y="4920"/>
                    <a:pt x="9656" y="5134"/>
                  </a:cubicBezTo>
                  <a:cubicBezTo>
                    <a:pt x="9394" y="5729"/>
                    <a:pt x="9037" y="6253"/>
                    <a:pt x="8584" y="6705"/>
                  </a:cubicBezTo>
                  <a:cubicBezTo>
                    <a:pt x="7977" y="7313"/>
                    <a:pt x="7382" y="7598"/>
                    <a:pt x="7156" y="7682"/>
                  </a:cubicBezTo>
                  <a:cubicBezTo>
                    <a:pt x="7072" y="7479"/>
                    <a:pt x="6989" y="7301"/>
                    <a:pt x="6918" y="7134"/>
                  </a:cubicBezTo>
                  <a:cubicBezTo>
                    <a:pt x="7906" y="6610"/>
                    <a:pt x="8573" y="5824"/>
                    <a:pt x="8918" y="4753"/>
                  </a:cubicBezTo>
                  <a:cubicBezTo>
                    <a:pt x="8942" y="4670"/>
                    <a:pt x="8894" y="4574"/>
                    <a:pt x="8811" y="4562"/>
                  </a:cubicBezTo>
                  <a:cubicBezTo>
                    <a:pt x="8789" y="4554"/>
                    <a:pt x="8768" y="4550"/>
                    <a:pt x="8749" y="4550"/>
                  </a:cubicBezTo>
                  <a:cubicBezTo>
                    <a:pt x="8682" y="4550"/>
                    <a:pt x="8629" y="4596"/>
                    <a:pt x="8620" y="4670"/>
                  </a:cubicBezTo>
                  <a:cubicBezTo>
                    <a:pt x="8299" y="5646"/>
                    <a:pt x="7680" y="6372"/>
                    <a:pt x="6799" y="6848"/>
                  </a:cubicBezTo>
                  <a:cubicBezTo>
                    <a:pt x="6727" y="6682"/>
                    <a:pt x="6679" y="6575"/>
                    <a:pt x="6632" y="6479"/>
                  </a:cubicBezTo>
                  <a:cubicBezTo>
                    <a:pt x="7120" y="6277"/>
                    <a:pt x="7453" y="5943"/>
                    <a:pt x="7584" y="5515"/>
                  </a:cubicBezTo>
                  <a:cubicBezTo>
                    <a:pt x="7953" y="4396"/>
                    <a:pt x="6941" y="2955"/>
                    <a:pt x="6906" y="2895"/>
                  </a:cubicBezTo>
                  <a:cubicBezTo>
                    <a:pt x="6876" y="2844"/>
                    <a:pt x="6825" y="2820"/>
                    <a:pt x="6772" y="2820"/>
                  </a:cubicBezTo>
                  <a:cubicBezTo>
                    <a:pt x="6740" y="2820"/>
                    <a:pt x="6707" y="2830"/>
                    <a:pt x="6679" y="2848"/>
                  </a:cubicBezTo>
                  <a:cubicBezTo>
                    <a:pt x="6608" y="2895"/>
                    <a:pt x="6584" y="2991"/>
                    <a:pt x="6632" y="3074"/>
                  </a:cubicBezTo>
                  <a:cubicBezTo>
                    <a:pt x="6644" y="3086"/>
                    <a:pt x="7584" y="4443"/>
                    <a:pt x="7275" y="5408"/>
                  </a:cubicBezTo>
                  <a:cubicBezTo>
                    <a:pt x="7215" y="5586"/>
                    <a:pt x="7108" y="5753"/>
                    <a:pt x="6977" y="5884"/>
                  </a:cubicBezTo>
                  <a:cubicBezTo>
                    <a:pt x="7060" y="5467"/>
                    <a:pt x="7060" y="4765"/>
                    <a:pt x="6620" y="3765"/>
                  </a:cubicBezTo>
                  <a:cubicBezTo>
                    <a:pt x="6594" y="3713"/>
                    <a:pt x="6538" y="3674"/>
                    <a:pt x="6477" y="3674"/>
                  </a:cubicBezTo>
                  <a:cubicBezTo>
                    <a:pt x="6453" y="3674"/>
                    <a:pt x="6429" y="3680"/>
                    <a:pt x="6406" y="3693"/>
                  </a:cubicBezTo>
                  <a:cubicBezTo>
                    <a:pt x="6334" y="3729"/>
                    <a:pt x="6287" y="3824"/>
                    <a:pt x="6334" y="3908"/>
                  </a:cubicBezTo>
                  <a:cubicBezTo>
                    <a:pt x="6549" y="4348"/>
                    <a:pt x="6763" y="5015"/>
                    <a:pt x="6703" y="5634"/>
                  </a:cubicBezTo>
                  <a:cubicBezTo>
                    <a:pt x="6668" y="5991"/>
                    <a:pt x="6549" y="6146"/>
                    <a:pt x="6549" y="6170"/>
                  </a:cubicBezTo>
                  <a:cubicBezTo>
                    <a:pt x="6489" y="6194"/>
                    <a:pt x="6227" y="6289"/>
                    <a:pt x="6191" y="6301"/>
                  </a:cubicBezTo>
                  <a:cubicBezTo>
                    <a:pt x="6156" y="6015"/>
                    <a:pt x="6072" y="5658"/>
                    <a:pt x="5775" y="5336"/>
                  </a:cubicBezTo>
                  <a:cubicBezTo>
                    <a:pt x="5429" y="4943"/>
                    <a:pt x="4905" y="4705"/>
                    <a:pt x="4227" y="4622"/>
                  </a:cubicBezTo>
                  <a:cubicBezTo>
                    <a:pt x="3060" y="4479"/>
                    <a:pt x="2762" y="4062"/>
                    <a:pt x="2715" y="3979"/>
                  </a:cubicBezTo>
                  <a:cubicBezTo>
                    <a:pt x="3477" y="3324"/>
                    <a:pt x="4191" y="2717"/>
                    <a:pt x="4501" y="2455"/>
                  </a:cubicBezTo>
                  <a:cubicBezTo>
                    <a:pt x="5096" y="1979"/>
                    <a:pt x="5429" y="1860"/>
                    <a:pt x="5548" y="1824"/>
                  </a:cubicBezTo>
                  <a:cubicBezTo>
                    <a:pt x="5584" y="1955"/>
                    <a:pt x="5608" y="2038"/>
                    <a:pt x="5620" y="2038"/>
                  </a:cubicBezTo>
                  <a:cubicBezTo>
                    <a:pt x="5648" y="2105"/>
                    <a:pt x="5707" y="2141"/>
                    <a:pt x="5778" y="2141"/>
                  </a:cubicBezTo>
                  <a:cubicBezTo>
                    <a:pt x="5796" y="2141"/>
                    <a:pt x="5815" y="2138"/>
                    <a:pt x="5834" y="2133"/>
                  </a:cubicBezTo>
                  <a:cubicBezTo>
                    <a:pt x="5906" y="2098"/>
                    <a:pt x="5953" y="2014"/>
                    <a:pt x="5917" y="1919"/>
                  </a:cubicBezTo>
                  <a:cubicBezTo>
                    <a:pt x="5917" y="1907"/>
                    <a:pt x="5644" y="1193"/>
                    <a:pt x="5882" y="312"/>
                  </a:cubicBezTo>
                  <a:close/>
                  <a:moveTo>
                    <a:pt x="1417" y="5098"/>
                  </a:moveTo>
                  <a:cubicBezTo>
                    <a:pt x="1512" y="5336"/>
                    <a:pt x="1786" y="5753"/>
                    <a:pt x="2453" y="5943"/>
                  </a:cubicBezTo>
                  <a:cubicBezTo>
                    <a:pt x="2917" y="6074"/>
                    <a:pt x="3536" y="6313"/>
                    <a:pt x="3870" y="6753"/>
                  </a:cubicBezTo>
                  <a:cubicBezTo>
                    <a:pt x="3989" y="6896"/>
                    <a:pt x="4036" y="7027"/>
                    <a:pt x="4048" y="7110"/>
                  </a:cubicBezTo>
                  <a:cubicBezTo>
                    <a:pt x="4048" y="7134"/>
                    <a:pt x="4036" y="7134"/>
                    <a:pt x="4036" y="7134"/>
                  </a:cubicBezTo>
                  <a:cubicBezTo>
                    <a:pt x="3381" y="7408"/>
                    <a:pt x="2750" y="7658"/>
                    <a:pt x="2346" y="7789"/>
                  </a:cubicBezTo>
                  <a:cubicBezTo>
                    <a:pt x="2324" y="7793"/>
                    <a:pt x="2302" y="7796"/>
                    <a:pt x="2281" y="7796"/>
                  </a:cubicBezTo>
                  <a:cubicBezTo>
                    <a:pt x="2246" y="7796"/>
                    <a:pt x="2213" y="7788"/>
                    <a:pt x="2191" y="7765"/>
                  </a:cubicBezTo>
                  <a:lnTo>
                    <a:pt x="1834" y="7503"/>
                  </a:lnTo>
                  <a:cubicBezTo>
                    <a:pt x="1917" y="7444"/>
                    <a:pt x="2036" y="7384"/>
                    <a:pt x="2155" y="7313"/>
                  </a:cubicBezTo>
                  <a:cubicBezTo>
                    <a:pt x="2488" y="7110"/>
                    <a:pt x="2786" y="6896"/>
                    <a:pt x="2798" y="6884"/>
                  </a:cubicBezTo>
                  <a:cubicBezTo>
                    <a:pt x="2869" y="6836"/>
                    <a:pt x="2881" y="6729"/>
                    <a:pt x="2822" y="6658"/>
                  </a:cubicBezTo>
                  <a:cubicBezTo>
                    <a:pt x="2802" y="6617"/>
                    <a:pt x="2758" y="6596"/>
                    <a:pt x="2712" y="6596"/>
                  </a:cubicBezTo>
                  <a:cubicBezTo>
                    <a:pt x="2676" y="6596"/>
                    <a:pt x="2638" y="6608"/>
                    <a:pt x="2608" y="6634"/>
                  </a:cubicBezTo>
                  <a:cubicBezTo>
                    <a:pt x="2072" y="7015"/>
                    <a:pt x="1393" y="7420"/>
                    <a:pt x="1250" y="7420"/>
                  </a:cubicBezTo>
                  <a:cubicBezTo>
                    <a:pt x="643" y="7360"/>
                    <a:pt x="357" y="6313"/>
                    <a:pt x="310" y="6194"/>
                  </a:cubicBezTo>
                  <a:cubicBezTo>
                    <a:pt x="298" y="6134"/>
                    <a:pt x="310" y="6063"/>
                    <a:pt x="369" y="6015"/>
                  </a:cubicBezTo>
                  <a:cubicBezTo>
                    <a:pt x="583" y="5836"/>
                    <a:pt x="953" y="5503"/>
                    <a:pt x="1417" y="5098"/>
                  </a:cubicBezTo>
                  <a:close/>
                  <a:moveTo>
                    <a:pt x="5797" y="0"/>
                  </a:moveTo>
                  <a:cubicBezTo>
                    <a:pt x="5725" y="0"/>
                    <a:pt x="5665" y="45"/>
                    <a:pt x="5644" y="109"/>
                  </a:cubicBezTo>
                  <a:cubicBezTo>
                    <a:pt x="5620" y="169"/>
                    <a:pt x="5608" y="217"/>
                    <a:pt x="5596" y="276"/>
                  </a:cubicBezTo>
                  <a:cubicBezTo>
                    <a:pt x="4751" y="371"/>
                    <a:pt x="4215" y="693"/>
                    <a:pt x="4179" y="705"/>
                  </a:cubicBezTo>
                  <a:cubicBezTo>
                    <a:pt x="4132" y="729"/>
                    <a:pt x="4120" y="764"/>
                    <a:pt x="4108" y="812"/>
                  </a:cubicBezTo>
                  <a:cubicBezTo>
                    <a:pt x="4096" y="848"/>
                    <a:pt x="4108" y="895"/>
                    <a:pt x="4132" y="931"/>
                  </a:cubicBezTo>
                  <a:lnTo>
                    <a:pt x="4786" y="1907"/>
                  </a:lnTo>
                  <a:cubicBezTo>
                    <a:pt x="4655" y="2003"/>
                    <a:pt x="4513" y="2098"/>
                    <a:pt x="4346" y="2241"/>
                  </a:cubicBezTo>
                  <a:cubicBezTo>
                    <a:pt x="3620" y="2812"/>
                    <a:pt x="893" y="5193"/>
                    <a:pt x="191" y="5813"/>
                  </a:cubicBezTo>
                  <a:cubicBezTo>
                    <a:pt x="60" y="5932"/>
                    <a:pt x="0" y="6122"/>
                    <a:pt x="48" y="6313"/>
                  </a:cubicBezTo>
                  <a:cubicBezTo>
                    <a:pt x="83" y="6467"/>
                    <a:pt x="191" y="6825"/>
                    <a:pt x="405" y="7146"/>
                  </a:cubicBezTo>
                  <a:cubicBezTo>
                    <a:pt x="643" y="7515"/>
                    <a:pt x="917" y="7729"/>
                    <a:pt x="1250" y="7753"/>
                  </a:cubicBezTo>
                  <a:lnTo>
                    <a:pt x="1274" y="7753"/>
                  </a:lnTo>
                  <a:cubicBezTo>
                    <a:pt x="1334" y="7753"/>
                    <a:pt x="1417" y="7741"/>
                    <a:pt x="1536" y="7694"/>
                  </a:cubicBezTo>
                  <a:lnTo>
                    <a:pt x="2024" y="8039"/>
                  </a:lnTo>
                  <a:cubicBezTo>
                    <a:pt x="2107" y="8099"/>
                    <a:pt x="2215" y="8134"/>
                    <a:pt x="2310" y="8134"/>
                  </a:cubicBezTo>
                  <a:cubicBezTo>
                    <a:pt x="2369" y="8134"/>
                    <a:pt x="2405" y="8110"/>
                    <a:pt x="2465" y="8099"/>
                  </a:cubicBezTo>
                  <a:cubicBezTo>
                    <a:pt x="2881" y="7956"/>
                    <a:pt x="3512" y="7694"/>
                    <a:pt x="4167" y="7432"/>
                  </a:cubicBezTo>
                  <a:cubicBezTo>
                    <a:pt x="4953" y="7122"/>
                    <a:pt x="5775" y="6777"/>
                    <a:pt x="6358" y="6586"/>
                  </a:cubicBezTo>
                  <a:cubicBezTo>
                    <a:pt x="6537" y="6979"/>
                    <a:pt x="7251" y="8610"/>
                    <a:pt x="7846" y="10230"/>
                  </a:cubicBezTo>
                  <a:cubicBezTo>
                    <a:pt x="7870" y="10289"/>
                    <a:pt x="7930" y="10337"/>
                    <a:pt x="7989" y="10337"/>
                  </a:cubicBezTo>
                  <a:cubicBezTo>
                    <a:pt x="8001" y="10337"/>
                    <a:pt x="8025" y="10337"/>
                    <a:pt x="8049" y="10313"/>
                  </a:cubicBezTo>
                  <a:cubicBezTo>
                    <a:pt x="8144" y="10289"/>
                    <a:pt x="8168" y="10194"/>
                    <a:pt x="8144" y="10111"/>
                  </a:cubicBezTo>
                  <a:lnTo>
                    <a:pt x="7965" y="9622"/>
                  </a:lnTo>
                  <a:cubicBezTo>
                    <a:pt x="8215" y="9480"/>
                    <a:pt x="9275" y="8944"/>
                    <a:pt x="10120" y="8170"/>
                  </a:cubicBezTo>
                  <a:cubicBezTo>
                    <a:pt x="10180" y="8110"/>
                    <a:pt x="10192" y="8015"/>
                    <a:pt x="10132" y="7956"/>
                  </a:cubicBezTo>
                  <a:cubicBezTo>
                    <a:pt x="10097" y="7920"/>
                    <a:pt x="10044" y="7897"/>
                    <a:pt x="9995" y="7897"/>
                  </a:cubicBezTo>
                  <a:cubicBezTo>
                    <a:pt x="9962" y="7897"/>
                    <a:pt x="9930" y="7908"/>
                    <a:pt x="9906" y="7932"/>
                  </a:cubicBezTo>
                  <a:cubicBezTo>
                    <a:pt x="9120" y="8646"/>
                    <a:pt x="8144" y="9170"/>
                    <a:pt x="7858" y="9301"/>
                  </a:cubicBezTo>
                  <a:cubicBezTo>
                    <a:pt x="7787" y="9122"/>
                    <a:pt x="7727" y="8944"/>
                    <a:pt x="7644" y="8765"/>
                  </a:cubicBezTo>
                  <a:cubicBezTo>
                    <a:pt x="8025" y="8587"/>
                    <a:pt x="9180" y="7991"/>
                    <a:pt x="10049" y="6944"/>
                  </a:cubicBezTo>
                  <a:cubicBezTo>
                    <a:pt x="10108" y="6860"/>
                    <a:pt x="10085" y="6777"/>
                    <a:pt x="10025" y="6717"/>
                  </a:cubicBezTo>
                  <a:cubicBezTo>
                    <a:pt x="9993" y="6691"/>
                    <a:pt x="9958" y="6678"/>
                    <a:pt x="9925" y="6678"/>
                  </a:cubicBezTo>
                  <a:cubicBezTo>
                    <a:pt x="9883" y="6678"/>
                    <a:pt x="9844" y="6697"/>
                    <a:pt x="9811" y="6729"/>
                  </a:cubicBezTo>
                  <a:cubicBezTo>
                    <a:pt x="9001" y="7718"/>
                    <a:pt x="7906" y="8289"/>
                    <a:pt x="7525" y="8468"/>
                  </a:cubicBezTo>
                  <a:cubicBezTo>
                    <a:pt x="7453" y="8289"/>
                    <a:pt x="7382" y="8110"/>
                    <a:pt x="7322" y="7956"/>
                  </a:cubicBezTo>
                  <a:cubicBezTo>
                    <a:pt x="7572" y="7848"/>
                    <a:pt x="8203" y="7551"/>
                    <a:pt x="8835" y="6908"/>
                  </a:cubicBezTo>
                  <a:cubicBezTo>
                    <a:pt x="9311" y="6432"/>
                    <a:pt x="9704" y="5884"/>
                    <a:pt x="9989" y="5253"/>
                  </a:cubicBezTo>
                  <a:cubicBezTo>
                    <a:pt x="10061" y="5098"/>
                    <a:pt x="10120" y="4931"/>
                    <a:pt x="10180" y="4765"/>
                  </a:cubicBezTo>
                  <a:cubicBezTo>
                    <a:pt x="10323" y="4991"/>
                    <a:pt x="10442" y="5193"/>
                    <a:pt x="10561" y="5408"/>
                  </a:cubicBezTo>
                  <a:cubicBezTo>
                    <a:pt x="10478" y="5658"/>
                    <a:pt x="10370" y="5908"/>
                    <a:pt x="10239" y="6146"/>
                  </a:cubicBezTo>
                  <a:cubicBezTo>
                    <a:pt x="10192" y="6229"/>
                    <a:pt x="10228" y="6324"/>
                    <a:pt x="10299" y="6372"/>
                  </a:cubicBezTo>
                  <a:cubicBezTo>
                    <a:pt x="10323" y="6384"/>
                    <a:pt x="10359" y="6384"/>
                    <a:pt x="10370" y="6384"/>
                  </a:cubicBezTo>
                  <a:cubicBezTo>
                    <a:pt x="10430" y="6384"/>
                    <a:pt x="10478" y="6360"/>
                    <a:pt x="10501" y="6313"/>
                  </a:cubicBezTo>
                  <a:cubicBezTo>
                    <a:pt x="10668" y="6027"/>
                    <a:pt x="10799" y="5729"/>
                    <a:pt x="10894" y="5455"/>
                  </a:cubicBezTo>
                  <a:lnTo>
                    <a:pt x="10894" y="5432"/>
                  </a:lnTo>
                  <a:lnTo>
                    <a:pt x="10894" y="5420"/>
                  </a:lnTo>
                  <a:lnTo>
                    <a:pt x="10859" y="5408"/>
                  </a:lnTo>
                  <a:lnTo>
                    <a:pt x="10859" y="5396"/>
                  </a:lnTo>
                  <a:lnTo>
                    <a:pt x="10859" y="5372"/>
                  </a:lnTo>
                  <a:lnTo>
                    <a:pt x="10859" y="5360"/>
                  </a:lnTo>
                  <a:lnTo>
                    <a:pt x="10859" y="5348"/>
                  </a:lnTo>
                  <a:cubicBezTo>
                    <a:pt x="10668" y="5003"/>
                    <a:pt x="10478" y="4693"/>
                    <a:pt x="10299" y="4408"/>
                  </a:cubicBezTo>
                  <a:cubicBezTo>
                    <a:pt x="10418" y="3979"/>
                    <a:pt x="10489" y="3527"/>
                    <a:pt x="10525" y="3050"/>
                  </a:cubicBezTo>
                  <a:cubicBezTo>
                    <a:pt x="10549" y="3086"/>
                    <a:pt x="10561" y="3110"/>
                    <a:pt x="10597" y="3157"/>
                  </a:cubicBezTo>
                  <a:cubicBezTo>
                    <a:pt x="10620" y="3205"/>
                    <a:pt x="10668" y="3217"/>
                    <a:pt x="10716" y="3217"/>
                  </a:cubicBezTo>
                  <a:cubicBezTo>
                    <a:pt x="10740" y="3217"/>
                    <a:pt x="10787" y="3205"/>
                    <a:pt x="10823" y="3193"/>
                  </a:cubicBezTo>
                  <a:cubicBezTo>
                    <a:pt x="10894" y="3134"/>
                    <a:pt x="10894" y="3038"/>
                    <a:pt x="10847" y="2967"/>
                  </a:cubicBezTo>
                  <a:cubicBezTo>
                    <a:pt x="10085" y="1979"/>
                    <a:pt x="9251" y="1264"/>
                    <a:pt x="8394" y="812"/>
                  </a:cubicBezTo>
                  <a:cubicBezTo>
                    <a:pt x="7703" y="455"/>
                    <a:pt x="6989" y="252"/>
                    <a:pt x="6275" y="240"/>
                  </a:cubicBezTo>
                  <a:cubicBezTo>
                    <a:pt x="6037" y="50"/>
                    <a:pt x="5834" y="14"/>
                    <a:pt x="5822" y="2"/>
                  </a:cubicBezTo>
                  <a:cubicBezTo>
                    <a:pt x="5814" y="1"/>
                    <a:pt x="5805" y="0"/>
                    <a:pt x="57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71;p74"/>
            <p:cNvSpPr/>
            <p:nvPr/>
          </p:nvSpPr>
          <p:spPr>
            <a:xfrm>
              <a:off x="3927757" y="1737234"/>
              <a:ext cx="18720" cy="19104"/>
            </a:xfrm>
            <a:custGeom>
              <a:avLst/>
              <a:gdLst/>
              <a:ahLst/>
              <a:cxnLst/>
              <a:rect l="l" t="t" r="r" b="b"/>
              <a:pathLst>
                <a:path w="585" h="597" extrusionOk="0">
                  <a:moveTo>
                    <a:pt x="404" y="0"/>
                  </a:moveTo>
                  <a:cubicBezTo>
                    <a:pt x="349" y="0"/>
                    <a:pt x="294" y="26"/>
                    <a:pt x="263" y="73"/>
                  </a:cubicBezTo>
                  <a:cubicBezTo>
                    <a:pt x="203" y="168"/>
                    <a:pt x="132" y="251"/>
                    <a:pt x="61" y="346"/>
                  </a:cubicBezTo>
                  <a:cubicBezTo>
                    <a:pt x="1" y="418"/>
                    <a:pt x="13" y="501"/>
                    <a:pt x="72" y="561"/>
                  </a:cubicBezTo>
                  <a:cubicBezTo>
                    <a:pt x="108" y="597"/>
                    <a:pt x="132" y="597"/>
                    <a:pt x="180" y="597"/>
                  </a:cubicBezTo>
                  <a:cubicBezTo>
                    <a:pt x="227" y="597"/>
                    <a:pt x="263" y="573"/>
                    <a:pt x="299" y="537"/>
                  </a:cubicBezTo>
                  <a:cubicBezTo>
                    <a:pt x="382" y="430"/>
                    <a:pt x="465" y="346"/>
                    <a:pt x="525" y="239"/>
                  </a:cubicBezTo>
                  <a:cubicBezTo>
                    <a:pt x="584" y="180"/>
                    <a:pt x="561" y="73"/>
                    <a:pt x="489" y="25"/>
                  </a:cubicBezTo>
                  <a:cubicBezTo>
                    <a:pt x="464" y="8"/>
                    <a:pt x="434" y="0"/>
                    <a:pt x="4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Times New Roman" charset="0"/>
                <a:ea typeface="Times New Roman" charset="0"/>
                <a:cs typeface="Times New Roman" charset="0"/>
              </a:rPr>
              <a:t>Bulgular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1343"/>
              </p:ext>
            </p:extLst>
          </p:nvPr>
        </p:nvGraphicFramePr>
        <p:xfrm>
          <a:off x="720000" y="1150859"/>
          <a:ext cx="7405429" cy="3451242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2486582"/>
                <a:gridCol w="1073440"/>
                <a:gridCol w="2397067"/>
                <a:gridCol w="1448340"/>
              </a:tblGrid>
              <a:tr h="180448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Hastaların klinik özellikleri (n=22)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n, (%)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Ortanca </a:t>
                      </a:r>
                      <a:r>
                        <a:rPr lang="en-US" sz="1200" baseline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(min-maks)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</a:tr>
              <a:tr h="16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Komorbidite/organ tutulumu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Lenfoproliferasyon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Otoimmün hastalık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AAA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Bronşiektazi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GİS tutulumu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Alerjik rinit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Astım</a:t>
                      </a:r>
                      <a:endParaRPr lang="en-US" sz="1200" b="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 (59.1)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 (31.8)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(4.5)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 (36.4)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(22.7)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 (27.2)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(18.1)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Enfeksiyöz komplikasyonlar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Pnömoni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ÜSYE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Otit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Selülit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Beyin apsesi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Verruca vulgaris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 (86.4)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 (77.2)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 (81.8)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(9.0)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(4.5)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(4.5)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(4.5)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</a:tr>
              <a:tr h="1082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Otoimmünite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Skleroderma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SLE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Crohn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Çölyak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Hashimoto</a:t>
                      </a:r>
                      <a:endParaRPr lang="en-US" sz="1200" b="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 (31.8)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(4.5)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(9.1)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(9.1)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(4.5)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(9.1)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Lenfoproliferasyon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Splenomegali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Hepatomegali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Lenfadenomegali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NLH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GLILD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 (59.1)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 (36.4)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 (27.3)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 (40.9)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(13.6)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(4.5)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18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Times New Roman" charset="0"/>
                <a:ea typeface="Times New Roman" charset="0"/>
                <a:cs typeface="Times New Roman" charset="0"/>
              </a:rPr>
              <a:t>Bulgular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</p:spPr>
        <p:txBody>
          <a:bodyPr/>
          <a:lstStyle/>
          <a:p>
            <a:pPr algn="just"/>
            <a:r>
              <a:rPr lang="hr-HR" sz="1600" noProof="1" smtClean="0">
                <a:latin typeface="Times New Roman" charset="0"/>
                <a:ea typeface="Times New Roman" charset="0"/>
                <a:cs typeface="Times New Roman" charset="0"/>
              </a:rPr>
              <a:t>Bronşiektazi olan hastalarda lenfoproliferasyon daha yüksek oranda görülmekle birlikte, bu ilişki istatistiksel olarak anlamlı bulunmamıştır (%87.5 vs. %12.5, p=0.085). </a:t>
            </a:r>
          </a:p>
          <a:p>
            <a:pPr algn="just"/>
            <a:r>
              <a:rPr lang="hr-HR" sz="1600" noProof="1" smtClean="0">
                <a:latin typeface="Times New Roman" charset="0"/>
                <a:ea typeface="Times New Roman" charset="0"/>
                <a:cs typeface="Times New Roman" charset="0"/>
              </a:rPr>
              <a:t>Kronik ishal yakınması nedeniyle ileri inceleme yapılan 12 hastanın (%54.5) ikisine Crohn hastalığı, birine Çölyak hastalığı, ikisine ise intestinal nodüler lenfoid hiperplazi tanısı konulmuştur. </a:t>
            </a:r>
          </a:p>
          <a:p>
            <a:pPr algn="just"/>
            <a:r>
              <a:rPr lang="hr-HR" sz="1600" noProof="1" smtClean="0">
                <a:latin typeface="Times New Roman" charset="0"/>
                <a:ea typeface="Times New Roman" charset="0"/>
                <a:cs typeface="Times New Roman" charset="0"/>
              </a:rPr>
              <a:t>Enfeksiyon dışı klinik bulgular arasında en sık lenfoproliferatif bulgular (n=13) tespit edilirken, bunu alerjik hastalıklar (n=12) takip etmiştir. Ek olarak; yedi (%31.8) hastada otoimmün hastalık mevcuttu. </a:t>
            </a:r>
            <a:endParaRPr lang="hr-HR" sz="16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1" smtClean="0">
                <a:latin typeface="Times New Roman" charset="0"/>
                <a:ea typeface="Times New Roman" charset="0"/>
                <a:cs typeface="Times New Roman" charset="0"/>
              </a:rPr>
              <a:t>Tartışma/Sonuç</a:t>
            </a:r>
            <a:endParaRPr lang="tr-TR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Bu çalışma, IEI hastalarının farklı klinik sunumlarını ve hastalığın çeşitli fenotiplerini</a:t>
            </a:r>
            <a:r>
              <a:rPr lang="zh-TW" altLang="tr-TR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ortaya koymaktadır. </a:t>
            </a:r>
            <a:endParaRPr lang="tr-TR" altLang="zh-TW" sz="1600" noProof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tr-TR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IEI’nin</a:t>
            </a:r>
            <a:r>
              <a:rPr lang="zh-TW" altLang="tr-TR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karmaşık doğasının daha iyi anlaşılabilmesi, hastalığın klinik seyrinin belirlenmesi ve tanı-tedavi süreçlerinin optimize edilmesi için daha geniş hasta gruplarında yapılacak çalışmalara ihtiyaç vardır.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zh-TW" altLang="en-US" sz="16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50" y="3895153"/>
            <a:ext cx="2118893" cy="602417"/>
          </a:xfrm>
        </p:spPr>
        <p:txBody>
          <a:bodyPr/>
          <a:lstStyle/>
          <a:p>
            <a:pPr marL="177800" indent="0">
              <a:buNone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Teşekkür ederim</a:t>
            </a:r>
            <a:endParaRPr lang="en-US" sz="16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71" y="1839744"/>
            <a:ext cx="1386134" cy="1313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5" y="796306"/>
            <a:ext cx="2363089" cy="34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solidFill>
                  <a:srgbClr val="010403"/>
                </a:solidFill>
                <a:latin typeface="Times New Roman" charset="0"/>
                <a:ea typeface="Times New Roman" charset="0"/>
                <a:cs typeface="Times New Roman" charset="0"/>
              </a:rPr>
              <a:t>Giriş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Doğuştan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Gelen Bağışıklık Hataları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(İnborn Errors of Immunity - IEI), bağışıklık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sisteminin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farklı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bileşenlerini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etkileyen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kalıtsal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hastalıklar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grubudur.</a:t>
            </a:r>
            <a:r>
              <a:rPr lang="tr-TR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¹</a:t>
            </a:r>
          </a:p>
          <a:p>
            <a:pPr algn="just"/>
            <a:endParaRPr lang="tr-TR" altLang="zh-TW" sz="1600" noProof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Enfeksiyöz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ve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nonenfeksiyöz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komplikasyonlara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yol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açan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heterojen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bir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hastalık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grubu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olan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IEI de en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sık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karşılaşılan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komplikasyon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enfeksiyonlar olup bu durum artan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morbidite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ve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mortalite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oranlarıyla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ilişkilidir</a:t>
            </a:r>
            <a:r>
              <a:rPr lang="tr-TR" altLang="zh-TW" sz="1600" noProof="1" smtClean="0">
                <a:latin typeface="Times New Roman" charset="0"/>
                <a:ea typeface="Times New Roman" charset="0"/>
                <a:cs typeface="Times New Roman" charset="0"/>
              </a:rPr>
              <a:t>. ²</a:t>
            </a:r>
            <a:r>
              <a:rPr lang="zh-TW" alt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zh-TW" altLang="tr-TR" sz="1600" noProof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dirty="0"/>
          </a:p>
        </p:txBody>
      </p:sp>
      <p:sp>
        <p:nvSpPr>
          <p:cNvPr id="5" name="Dikdörtgen 3"/>
          <p:cNvSpPr/>
          <p:nvPr/>
        </p:nvSpPr>
        <p:spPr>
          <a:xfrm>
            <a:off x="3638551" y="4295098"/>
            <a:ext cx="523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tr-TR" sz="1000" noProof="1" smtClean="0">
                <a:latin typeface="Times New Roman" charset="0"/>
                <a:ea typeface="Times New Roman" charset="0"/>
                <a:cs typeface="Times New Roman" charset="0"/>
              </a:rPr>
              <a:t>Pieniawska-Smiech K, et al. </a:t>
            </a:r>
            <a:r>
              <a:rPr lang="tr-TR" sz="1000" i="1" noProof="1" smtClean="0">
                <a:latin typeface="Times New Roman" charset="0"/>
                <a:ea typeface="Times New Roman" charset="0"/>
                <a:cs typeface="Times New Roman" charset="0"/>
              </a:rPr>
              <a:t>J Clin Med</a:t>
            </a:r>
            <a:r>
              <a:rPr lang="tr-TR" sz="1000" noProof="1" smtClean="0">
                <a:latin typeface="Times New Roman" charset="0"/>
                <a:ea typeface="Times New Roman" charset="0"/>
                <a:cs typeface="Times New Roman" charset="0"/>
              </a:rPr>
              <a:t> 2022; 11 20220720. DOI: 10.3390/jcm11144220.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tr-TR" sz="1000" noProof="1" smtClean="0">
                <a:latin typeface="Times New Roman" charset="0"/>
                <a:ea typeface="Times New Roman" charset="0"/>
                <a:cs typeface="Times New Roman" charset="0"/>
              </a:rPr>
              <a:t>Ercan N et al. Türkiye Klinikleri; 2019. P.7-13</a:t>
            </a:r>
            <a:endParaRPr lang="tr-TR" sz="10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latin typeface="Times New Roman" charset="0"/>
                <a:ea typeface="Times New Roman" charset="0"/>
                <a:cs typeface="Times New Roman" charset="0"/>
              </a:rPr>
              <a:t>Amaç</a:t>
            </a:r>
            <a:endParaRPr lang="en-US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600" dirty="0" smtClean="0">
                <a:latin typeface="Times New Roman" charset="0"/>
                <a:ea typeface="Times New Roman" charset="0"/>
                <a:cs typeface="Times New Roman" charset="0"/>
              </a:rPr>
              <a:t>Bu çalışmada, kliniğimizde </a:t>
            </a:r>
            <a:r>
              <a:rPr lang="tr-TR" sz="1600" dirty="0">
                <a:latin typeface="Times New Roman" charset="0"/>
                <a:ea typeface="Times New Roman" charset="0"/>
                <a:cs typeface="Times New Roman" charset="0"/>
              </a:rPr>
              <a:t>IEI tanısı ile takip edilen hastaların demografik ve klinik </a:t>
            </a:r>
            <a:r>
              <a:rPr lang="tr-TR" sz="1600" dirty="0" smtClean="0">
                <a:latin typeface="Times New Roman" charset="0"/>
                <a:ea typeface="Times New Roman" charset="0"/>
                <a:cs typeface="Times New Roman" charset="0"/>
              </a:rPr>
              <a:t>özelliklerinin değerlendirilmesi </a:t>
            </a:r>
            <a:r>
              <a:rPr lang="tr-TR" sz="1600" dirty="0">
                <a:latin typeface="Times New Roman" charset="0"/>
                <a:ea typeface="Times New Roman" charset="0"/>
                <a:cs typeface="Times New Roman" charset="0"/>
              </a:rPr>
              <a:t>amaçlanmıştır.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r-TR" sz="3200" dirty="0">
                <a:latin typeface="Times New Roman" charset="0"/>
                <a:ea typeface="Times New Roman" charset="0"/>
                <a:cs typeface="Times New Roman" charset="0"/>
              </a:rPr>
              <a:t>Yöntem</a:t>
            </a:r>
            <a:endParaRPr dirty="0"/>
          </a:p>
        </p:txBody>
      </p:sp>
      <p:sp>
        <p:nvSpPr>
          <p:cNvPr id="410" name="Google Shape;410;p40"/>
          <p:cNvSpPr txBox="1"/>
          <p:nvPr/>
        </p:nvSpPr>
        <p:spPr>
          <a:xfrm>
            <a:off x="6965403" y="1875800"/>
            <a:ext cx="1465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tr-TR" sz="1600" noProof="1" smtClean="0">
                <a:latin typeface="Times New Roman" charset="0"/>
                <a:ea typeface="Times New Roman" charset="0"/>
                <a:cs typeface="Times New Roman" charset="0"/>
              </a:rPr>
              <a:t>Demografik</a:t>
            </a:r>
            <a:endParaRPr lang="tr-TR" sz="16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2" name="Google Shape;412;p40"/>
          <p:cNvSpPr txBox="1"/>
          <p:nvPr/>
        </p:nvSpPr>
        <p:spPr>
          <a:xfrm>
            <a:off x="3207415" y="2769379"/>
            <a:ext cx="193761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tr-TR" sz="1600" noProof="1" smtClean="0">
                <a:latin typeface="Times New Roman" charset="0"/>
                <a:ea typeface="Times New Roman" charset="0"/>
                <a:cs typeface="Times New Roman" charset="0"/>
              </a:rPr>
              <a:t>Klinik </a:t>
            </a:r>
            <a:endParaRPr lang="tr-TR" sz="16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3" name="Google Shape;413;p40"/>
          <p:cNvSpPr txBox="1"/>
          <p:nvPr/>
        </p:nvSpPr>
        <p:spPr>
          <a:xfrm>
            <a:off x="2638761" y="3052950"/>
            <a:ext cx="3377992" cy="7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Tanı semptomu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IEI fenotip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IEI enfeksiyöz / non-enfeksiyöz komplikasyonları</a:t>
            </a:r>
            <a:endParaRPr lang="tr-TR" sz="1200" noProof="1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6965336" y="3715649"/>
            <a:ext cx="1937563" cy="41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tr-TR" sz="1600" noProof="1" smtClean="0">
                <a:latin typeface="Times New Roman" charset="0"/>
                <a:ea typeface="Times New Roman" charset="0"/>
                <a:cs typeface="Times New Roman" charset="0"/>
              </a:rPr>
              <a:t>Tedavi yaklaşımları</a:t>
            </a:r>
            <a:endParaRPr lang="tr-TR" sz="16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6547652" y="1875803"/>
            <a:ext cx="367800" cy="3336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8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5072788" y="2778628"/>
            <a:ext cx="367800" cy="367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8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8" name="Google Shape;418;p40"/>
          <p:cNvSpPr/>
          <p:nvPr/>
        </p:nvSpPr>
        <p:spPr>
          <a:xfrm>
            <a:off x="6527187" y="3935571"/>
            <a:ext cx="367800" cy="367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8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9" name="Google Shape;419;p40"/>
          <p:cNvSpPr txBox="1"/>
          <p:nvPr/>
        </p:nvSpPr>
        <p:spPr>
          <a:xfrm>
            <a:off x="4579064" y="1017725"/>
            <a:ext cx="2952072" cy="73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1100"/>
            </a:pPr>
            <a:r>
              <a:rPr lang="hr-HR" sz="1800" b="1" noProof="1" smtClean="0">
                <a:latin typeface="Times New Roman" charset="0"/>
                <a:ea typeface="Times New Roman" charset="0"/>
                <a:cs typeface="Times New Roman" charset="0"/>
              </a:rPr>
              <a:t>ESID* / IUIS**</a:t>
            </a:r>
          </a:p>
          <a:p>
            <a:pPr lvl="0" algn="ctr">
              <a:buSzPts val="1100"/>
            </a:pPr>
            <a:r>
              <a:rPr lang="hr-HR" sz="1800" b="1" noProof="1" smtClean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Quicksand"/>
              </a:rPr>
              <a:t>IEI </a:t>
            </a:r>
            <a:endParaRPr lang="hr-HR" sz="1800" b="1" noProof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0" name="Google Shape;420;p40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421" name="Google Shape;421;p40"/>
          <p:cNvCxnSpPr/>
          <p:nvPr/>
        </p:nvCxnSpPr>
        <p:spPr>
          <a:xfrm>
            <a:off x="6055100" y="1812625"/>
            <a:ext cx="0" cy="2619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2" name="Google Shape;422;p40"/>
          <p:cNvCxnSpPr>
            <a:stCxn id="416" idx="2"/>
          </p:cNvCxnSpPr>
          <p:nvPr/>
        </p:nvCxnSpPr>
        <p:spPr>
          <a:xfrm rot="10800000">
            <a:off x="5513552" y="2042603"/>
            <a:ext cx="103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23" name="Google Shape;423;p40"/>
          <p:cNvCxnSpPr>
            <a:stCxn id="417" idx="6"/>
          </p:cNvCxnSpPr>
          <p:nvPr/>
        </p:nvCxnSpPr>
        <p:spPr>
          <a:xfrm>
            <a:off x="5440588" y="2962528"/>
            <a:ext cx="1020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24" name="Google Shape;424;p40"/>
          <p:cNvGrpSpPr/>
          <p:nvPr/>
        </p:nvGrpSpPr>
        <p:grpSpPr>
          <a:xfrm>
            <a:off x="5096625" y="1846312"/>
            <a:ext cx="320143" cy="392581"/>
            <a:chOff x="3086313" y="2877049"/>
            <a:chExt cx="320143" cy="392581"/>
          </a:xfrm>
        </p:grpSpPr>
        <p:sp>
          <p:nvSpPr>
            <p:cNvPr id="425" name="Google Shape;425;p40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7" name="Google Shape;437;p40"/>
          <p:cNvCxnSpPr/>
          <p:nvPr/>
        </p:nvCxnSpPr>
        <p:spPr>
          <a:xfrm rot="10800000">
            <a:off x="5513487" y="4119472"/>
            <a:ext cx="1013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38" name="Google Shape;438;p40"/>
          <p:cNvSpPr/>
          <p:nvPr/>
        </p:nvSpPr>
        <p:spPr>
          <a:xfrm>
            <a:off x="6606946" y="2822071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40"/>
          <p:cNvGrpSpPr/>
          <p:nvPr/>
        </p:nvGrpSpPr>
        <p:grpSpPr>
          <a:xfrm>
            <a:off x="5114276" y="3915704"/>
            <a:ext cx="284847" cy="373627"/>
            <a:chOff x="1805901" y="1960358"/>
            <a:chExt cx="284847" cy="373627"/>
          </a:xfrm>
        </p:grpSpPr>
        <p:sp>
          <p:nvSpPr>
            <p:cNvPr id="440" name="Google Shape;440;p40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2" name="Google Shape;442;p40"/>
          <p:cNvCxnSpPr/>
          <p:nvPr/>
        </p:nvCxnSpPr>
        <p:spPr>
          <a:xfrm>
            <a:off x="2800807" y="1373233"/>
            <a:ext cx="0" cy="3004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" name="Google Shape;413;p40"/>
          <p:cNvSpPr txBox="1"/>
          <p:nvPr/>
        </p:nvSpPr>
        <p:spPr>
          <a:xfrm>
            <a:off x="6232143" y="2129759"/>
            <a:ext cx="2670756" cy="69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Hastalık yaşı</a:t>
            </a:r>
            <a:endParaRPr lang="tr-TR" sz="1200" noProof="1" smtClean="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Tanı </a:t>
            </a: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yaşı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Aile </a:t>
            </a: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öyküsü</a:t>
            </a:r>
          </a:p>
        </p:txBody>
      </p:sp>
      <p:sp>
        <p:nvSpPr>
          <p:cNvPr id="39" name="Google Shape;413;p40"/>
          <p:cNvSpPr txBox="1"/>
          <p:nvPr/>
        </p:nvSpPr>
        <p:spPr>
          <a:xfrm>
            <a:off x="6980657" y="3979623"/>
            <a:ext cx="2670756" cy="77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AKİT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Immunoglobulin replasmanı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noProof="1" smtClean="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Anti mikrobiyal profilaksi</a:t>
            </a:r>
          </a:p>
        </p:txBody>
      </p:sp>
      <p:sp>
        <p:nvSpPr>
          <p:cNvPr id="40" name="Google Shape;419;p40"/>
          <p:cNvSpPr txBox="1"/>
          <p:nvPr/>
        </p:nvSpPr>
        <p:spPr>
          <a:xfrm>
            <a:off x="241779" y="2129759"/>
            <a:ext cx="2676980" cy="121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hr-HR" sz="1600" noProof="1" smtClean="0">
                <a:latin typeface="Times New Roman" charset="0"/>
                <a:ea typeface="Times New Roman" charset="0"/>
                <a:cs typeface="Times New Roman" charset="0"/>
              </a:rPr>
              <a:t>Şubat 2023 - Şubat 2025</a:t>
            </a:r>
          </a:p>
          <a:p>
            <a:pPr lvl="0">
              <a:buSzPts val="1100"/>
            </a:pPr>
            <a:r>
              <a:rPr lang="hr-HR" sz="1600" noProof="1" smtClean="0">
                <a:latin typeface="Times New Roman" charset="0"/>
                <a:ea typeface="Times New Roman" charset="0"/>
                <a:cs typeface="Times New Roman" charset="0"/>
              </a:rPr>
              <a:t>Gazi Yaşargil EAH</a:t>
            </a:r>
          </a:p>
          <a:p>
            <a:pPr lvl="0">
              <a:buSzPts val="1100"/>
            </a:pPr>
            <a:r>
              <a:rPr lang="hr-HR" sz="1600" noProof="1" smtClean="0">
                <a:latin typeface="Times New Roman" charset="0"/>
                <a:ea typeface="Times New Roman" charset="0"/>
                <a:cs typeface="Times New Roman" charset="0"/>
              </a:rPr>
              <a:t>Erişkin Alerji </a:t>
            </a:r>
            <a:r>
              <a:rPr lang="hr-HR" sz="1600" noProof="1">
                <a:latin typeface="Times New Roman" charset="0"/>
                <a:ea typeface="Times New Roman" charset="0"/>
                <a:cs typeface="Times New Roman" charset="0"/>
              </a:rPr>
              <a:t>ve İmmunoloji </a:t>
            </a:r>
            <a:r>
              <a:rPr lang="hr-HR" sz="1600" noProof="1" smtClean="0">
                <a:latin typeface="Times New Roman" charset="0"/>
                <a:ea typeface="Times New Roman" charset="0"/>
                <a:cs typeface="Times New Roman" charset="0"/>
              </a:rPr>
              <a:t>Retrospektif dosya taraması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IEI-Sınıflaması 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Hücresel ve hümoral immün yetmezlikler 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Sendromik özelliklere sahip kombine immün yetmezlikler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Primer antikor eksiklikleri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İmmün disregülasyon hastalıkları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Fagositer sistem hastalıkları 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Doğal (innate) immün sistem defektleri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Otoinflamatuvar hastalıklar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Kompleman eksiklikleri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Kemik iliği yetmezlikleri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1600" noProof="1" smtClean="0">
                <a:latin typeface="Times New Roman" charset="0"/>
                <a:ea typeface="Times New Roman" charset="0"/>
                <a:cs typeface="Times New Roman" charset="0"/>
              </a:rPr>
              <a:t>Doğuştan gelen bağışıklık hataları fenokopileri</a:t>
            </a:r>
            <a:endParaRPr lang="en-US" sz="16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37" y="1960074"/>
            <a:ext cx="2265363" cy="174445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752316" y="557072"/>
            <a:ext cx="1639368" cy="559665"/>
          </a:xfrm>
          <a:prstGeom prst="wedgeRoundRectCallout">
            <a:avLst>
              <a:gd name="adj1" fmla="val -74400"/>
              <a:gd name="adj2" fmla="val 63684"/>
              <a:gd name="adj3" fmla="val 16667"/>
            </a:avLst>
          </a:prstGeom>
          <a:solidFill>
            <a:srgbClr val="FFE2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52316" y="636849"/>
            <a:ext cx="163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latin typeface="Times New Roman" charset="0"/>
                <a:ea typeface="Times New Roman" charset="0"/>
                <a:cs typeface="Times New Roman" charset="0"/>
              </a:rPr>
              <a:t>IUIS 2024*</a:t>
            </a:r>
          </a:p>
          <a:p>
            <a:r>
              <a:rPr lang="en-US" sz="1000" b="1" noProof="1" smtClean="0">
                <a:latin typeface="Times New Roman" charset="0"/>
                <a:ea typeface="Times New Roman" charset="0"/>
                <a:cs typeface="Times New Roman" charset="0"/>
              </a:rPr>
              <a:t>511 farklı gende mutasyon</a:t>
            </a:r>
          </a:p>
        </p:txBody>
      </p:sp>
    </p:spTree>
    <p:extLst>
      <p:ext uri="{BB962C8B-B14F-4D97-AF65-F5344CB8AC3E}">
        <p14:creationId xmlns:p14="http://schemas.microsoft.com/office/powerpoint/2010/main" val="19320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noProof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İstatistiksel Analiz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sz="1600" noProof="1" smtClean="0">
                <a:latin typeface="Times New Roman" charset="0"/>
                <a:ea typeface="Times New Roman" charset="0"/>
                <a:cs typeface="Times New Roman" charset="0"/>
              </a:rPr>
              <a:t>Verilerin analizi SPSS for Windows 11,5 (SPSS Inc, Chicago, IL, USA) paket programında yapıldı.</a:t>
            </a:r>
          </a:p>
          <a:p>
            <a:pPr algn="just"/>
            <a:r>
              <a:rPr lang="tr-TR" sz="1600" noProof="1" smtClean="0">
                <a:latin typeface="Times New Roman" charset="0"/>
                <a:ea typeface="Times New Roman" charset="0"/>
                <a:cs typeface="Times New Roman" charset="0"/>
              </a:rPr>
              <a:t>Tanımlayıcı istatistikler; dağılımı normal olan değişkenler için ortalama ± standart sapma ve normal dağılmayan veriler için ortanca (en küçük- en büyük değer) nominal değişkenler için ise kişi sayısı (n) ve (%) ile sunuldu. Nominal değişkenler Pearson ki-kare veya Fisher Exact testi ile analiz edildi.</a:t>
            </a:r>
          </a:p>
          <a:p>
            <a:pPr algn="just"/>
            <a:r>
              <a:rPr lang="tr-TR" sz="1600" noProof="1" smtClean="0">
                <a:latin typeface="Times New Roman" charset="0"/>
                <a:ea typeface="Times New Roman" charset="0"/>
                <a:cs typeface="Times New Roman" charset="0"/>
              </a:rPr>
              <a:t> Bu çalışmada istatistik anlamlılık düzeyi p&lt;0,05 olarak kabul edildi. </a:t>
            </a:r>
            <a:endParaRPr lang="tr-TR" sz="16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latin typeface="Times New Roman" charset="0"/>
                <a:ea typeface="Times New Roman" charset="0"/>
                <a:cs typeface="Times New Roman" charset="0"/>
              </a:rPr>
              <a:t>Bulgular</a:t>
            </a:r>
            <a:endParaRPr lang="en-US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95741"/>
              </p:ext>
            </p:extLst>
          </p:nvPr>
        </p:nvGraphicFramePr>
        <p:xfrm>
          <a:off x="719999" y="1524361"/>
          <a:ext cx="7532749" cy="2050235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529334"/>
                <a:gridCol w="1091895"/>
                <a:gridCol w="2078480"/>
                <a:gridCol w="1833040"/>
              </a:tblGrid>
              <a:tr h="378034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Hastaların demografik</a:t>
                      </a:r>
                      <a:r>
                        <a:rPr lang="en-US" sz="1600" baseline="0" noProof="1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özellikleri (n=22)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effectLst/>
                        </a:rPr>
                        <a:t> </a:t>
                      </a:r>
                      <a:endParaRPr lang="en-US" sz="1600" noProof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n, (%)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Ortanca </a:t>
                      </a:r>
                      <a:r>
                        <a:rPr lang="en-US" sz="1600" baseline="0" noProof="1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(min-maks)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</a:tr>
              <a:tr h="378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Cinsiyet (Erkek)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13 (59.1)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Yaş, yıl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Tanı yaşı, yıl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Hastalık yaşı, yıl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27 (18-58)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22.5 (0-55)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4 (0-27)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</a:tr>
              <a:tr h="378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Akraba evliliği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9 (40.9)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Ailede IEI öyküsü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1" smtClean="0">
                          <a:solidFill>
                            <a:schemeClr val="tx1"/>
                          </a:solidFill>
                          <a:effectLst/>
                        </a:rPr>
                        <a:t>6 (27.3)</a:t>
                      </a:r>
                      <a:endParaRPr lang="en-US" sz="16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39" marR="3043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0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Times New Roman" charset="0"/>
                <a:ea typeface="Times New Roman" charset="0"/>
                <a:cs typeface="Times New Roman" charset="0"/>
              </a:rPr>
              <a:t>Bulgular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505494"/>
              </p:ext>
            </p:extLst>
          </p:nvPr>
        </p:nvGraphicFramePr>
        <p:xfrm>
          <a:off x="812598" y="1319924"/>
          <a:ext cx="7555899" cy="2944368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2537107"/>
                <a:gridCol w="1095252"/>
                <a:gridCol w="2048441"/>
                <a:gridCol w="1875099"/>
              </a:tblGrid>
              <a:tr h="9342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Hastaların IEI tanı, tedavi ve laboratuvar özellikleri (n=22)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n, (%)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Ortanca </a:t>
                      </a:r>
                      <a:r>
                        <a:rPr lang="en-US" sz="1200" baseline="0" noProof="1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(min-maks)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</a:tr>
              <a:tr h="93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Sigara kullanımı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2 (9.1)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Lenfosit sayısı,10</a:t>
                      </a:r>
                      <a:r>
                        <a:rPr lang="en-US" sz="1200" baseline="30000" noProof="1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/L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1615 (560-3430)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</a:tr>
              <a:tr h="280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IEI Tanısı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YDIY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Diğerleri 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11 (50.0)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11 (50.0)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Ig düzeyleri, mg/dL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IgG</a:t>
                      </a:r>
                      <a:r>
                        <a:rPr lang="en-US" sz="1200" baseline="30000" noProof="1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200" noProof="1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IgA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IgM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490 (100-990)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25 (0-159)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30 (5-3350)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</a:tr>
              <a:tr h="9342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IEI Tedavisi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IVIG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Profilaksi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  TMP-SMX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  Azitromisin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  TMP-SMX+Flukonazol +Aklovir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 AKİT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22 (100)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14 (63.6)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8 (36.4)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4 (18.1)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2 (9.0)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1 (4.5)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Lenfosit alt grupları,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CD19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CD3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CD4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CD8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     CD16/CD56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0.80 (0.40-2)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72.4 (51-95)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34.5 (27.5-46)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44.5 (35-53)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5.5 (2-12.3)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noProof="1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0464" marR="304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6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Times New Roman" charset="0"/>
                <a:ea typeface="Times New Roman" charset="0"/>
                <a:cs typeface="Times New Roman" charset="0"/>
              </a:rPr>
              <a:t>Bulgular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1" y="1152002"/>
            <a:ext cx="4111599" cy="3084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000" y="4196633"/>
            <a:ext cx="6533909" cy="57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noProof="1" smtClean="0">
                <a:latin typeface="Times New Roman" charset="0"/>
                <a:ea typeface="Times New Roman" charset="0"/>
                <a:cs typeface="Times New Roman" charset="0"/>
              </a:rPr>
              <a:t>Şekil 1:</a:t>
            </a:r>
            <a:r>
              <a:rPr lang="en-US" sz="1100" noProof="1" smtClean="0">
                <a:latin typeface="Times New Roman" charset="0"/>
                <a:ea typeface="Times New Roman" charset="0"/>
                <a:cs typeface="Times New Roman" charset="0"/>
              </a:rPr>
              <a:t> Doğuştan bağışıklık kusurları fenotipik sınıflama; Ig: immunoglobulin; CTLA-4: Sitotoksik T lenfosit ilişkili protein 4; LRBA: Lipopolisakkarid yanıtlı ve beige benzeri ankor protein</a:t>
            </a:r>
            <a:endParaRPr lang="en-US" sz="1100" noProof="1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 Bachelor Thesis by Slidesgo">
  <a:themeElements>
    <a:clrScheme name="Simple Light">
      <a:dk1>
        <a:srgbClr val="5C5C5F"/>
      </a:dk1>
      <a:lt1>
        <a:srgbClr val="D0C9DD"/>
      </a:lt1>
      <a:dk2>
        <a:srgbClr val="85789C"/>
      </a:dk2>
      <a:lt2>
        <a:srgbClr val="FAFAF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780</Words>
  <Application>Microsoft Macintosh PowerPoint</Application>
  <PresentationFormat>On-screen Show (16:9)</PresentationFormat>
  <Paragraphs>204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Mulish</vt:lpstr>
      <vt:lpstr>Nunito Light</vt:lpstr>
      <vt:lpstr>Quicksand</vt:lpstr>
      <vt:lpstr>Times New Roman</vt:lpstr>
      <vt:lpstr>Arial</vt:lpstr>
      <vt:lpstr>Elegant Bachelor Thesis by Slidesgo</vt:lpstr>
      <vt:lpstr>Doğuştan Bağışıklık Kusurlarında Klinik Yansımalar: Tek Merkez Sonuçları</vt:lpstr>
      <vt:lpstr>Giriş</vt:lpstr>
      <vt:lpstr>Amaç</vt:lpstr>
      <vt:lpstr>Yöntem</vt:lpstr>
      <vt:lpstr>IEI-Sınıflaması </vt:lpstr>
      <vt:lpstr>İstatistiksel Analiz</vt:lpstr>
      <vt:lpstr>Bulgular</vt:lpstr>
      <vt:lpstr>Bulgular</vt:lpstr>
      <vt:lpstr>Bulgular</vt:lpstr>
      <vt:lpstr>Bulgular</vt:lpstr>
      <vt:lpstr>Bulgular</vt:lpstr>
      <vt:lpstr>Tartışma/Sonuç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Kimlerde İmmün Yetmezlik Düşünelim?</dc:title>
  <cp:lastModifiedBy>M. Seda Bayrak</cp:lastModifiedBy>
  <cp:revision>169</cp:revision>
  <dcterms:modified xsi:type="dcterms:W3CDTF">2025-04-27T06:41:37Z</dcterms:modified>
</cp:coreProperties>
</file>